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Albert Sans Medium"/>
      <p:regular r:id="rId52"/>
      <p:bold r:id="rId53"/>
      <p:italic r:id="rId54"/>
      <p:boldItalic r:id="rId55"/>
    </p:embeddedFont>
    <p:embeddedFont>
      <p:font typeface="Epilogue"/>
      <p:regular r:id="rId56"/>
      <p:bold r:id="rId57"/>
      <p:italic r:id="rId58"/>
      <p:boldItalic r:id="rId59"/>
    </p:embeddedFont>
    <p:embeddedFont>
      <p:font typeface="Albert Sans"/>
      <p:regular r:id="rId60"/>
      <p:bold r:id="rId61"/>
      <p:italic r:id="rId62"/>
      <p:boldItalic r:id="rId63"/>
    </p:embeddedFont>
    <p:embeddedFont>
      <p:font typeface="DM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DB3BA7-A05F-4EFF-9FC9-0FB20B00B292}">
  <a:tblStyle styleId="{4DDB3BA7-A05F-4EFF-9FC9-0FB20B00B29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slide" Target="slides/slide42.xml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lbertSans-italic.fntdata"/><Relationship Id="rId61" Type="http://schemas.openxmlformats.org/officeDocument/2006/relationships/font" Target="fonts/AlbertSans-bold.fntdata"/><Relationship Id="rId20" Type="http://schemas.openxmlformats.org/officeDocument/2006/relationships/slide" Target="slides/slide15.xml"/><Relationship Id="rId64" Type="http://schemas.openxmlformats.org/officeDocument/2006/relationships/font" Target="fonts/DMSans-regular.fntdata"/><Relationship Id="rId63" Type="http://schemas.openxmlformats.org/officeDocument/2006/relationships/font" Target="fonts/Albert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DMSans-italic.fntdata"/><Relationship Id="rId21" Type="http://schemas.openxmlformats.org/officeDocument/2006/relationships/slide" Target="slides/slide16.xml"/><Relationship Id="rId65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DMSans-boldItalic.fntdata"/><Relationship Id="rId60" Type="http://schemas.openxmlformats.org/officeDocument/2006/relationships/font" Target="fonts/Albert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lbertSansMedium-bold.fntdata"/><Relationship Id="rId52" Type="http://schemas.openxmlformats.org/officeDocument/2006/relationships/font" Target="fonts/Albert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Albert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AlbertSansMedium-italic.fntdata"/><Relationship Id="rId13" Type="http://schemas.openxmlformats.org/officeDocument/2006/relationships/slide" Target="slides/slide8.xml"/><Relationship Id="rId57" Type="http://schemas.openxmlformats.org/officeDocument/2006/relationships/font" Target="fonts/Epilogue-bold.fntdata"/><Relationship Id="rId12" Type="http://schemas.openxmlformats.org/officeDocument/2006/relationships/slide" Target="slides/slide7.xml"/><Relationship Id="rId56" Type="http://schemas.openxmlformats.org/officeDocument/2006/relationships/font" Target="fonts/Epilogue-regular.fntdata"/><Relationship Id="rId15" Type="http://schemas.openxmlformats.org/officeDocument/2006/relationships/slide" Target="slides/slide10.xml"/><Relationship Id="rId59" Type="http://schemas.openxmlformats.org/officeDocument/2006/relationships/font" Target="fonts/Epilogue-boldItalic.fntdata"/><Relationship Id="rId14" Type="http://schemas.openxmlformats.org/officeDocument/2006/relationships/slide" Target="slides/slide9.xml"/><Relationship Id="rId58" Type="http://schemas.openxmlformats.org/officeDocument/2006/relationships/font" Target="fonts/Epilog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https://www.cs.cmu.edu/~tom/mlbook.html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6e9caf529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6e9caf529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81b646271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881b646271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81b646271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81b646271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81b646271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81b646271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81b646271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81b646271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81b64627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81b64627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81b646271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81b646271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81b646271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81b646271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81b646271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81b646271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81b646271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81b646271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81b646271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81b646271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81b646271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81b646271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81b646271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81b646271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81b646271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81b646271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81b646271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881b646271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81b646271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81b646271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81b646271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881b64627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81b646271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81b646271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81b646271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81b646271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a45e0b5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8a45e0b5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81b646271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81b646271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6e9caf52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6e9caf52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81b646271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81b646271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6e9caf529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6e9caf529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81b646271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81b646271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81b646271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881b646271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81b646271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81b646271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81b646271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81b646271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81b646271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81b646271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a45e0b58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a45e0b5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https://www.geeksforgeeks.org/linear-regression-python-implementation/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81b64627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81b64627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a45e0b583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a45e0b583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6e9caf5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6e9caf5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a45e0b583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a45e0b583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891d233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891d23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81b64627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81b64627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3dd4e9cd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3dd4e9cd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3dd4e9cd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3dd4e9cd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81b646271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81b646271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https://observablehq.com/@krisrs1128/function-fitting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0" name="Google Shape;7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1" name="Google Shape;7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4" name="Google Shape;104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5" name="Google Shape;105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3" name="Google Shape;23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2" name="Google Shape;202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9" name="Google Shape;49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9" name="Google Shape;59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Relationship Id="rId4" Type="http://schemas.openxmlformats.org/officeDocument/2006/relationships/image" Target="../media/image19.gif"/><Relationship Id="rId9" Type="http://schemas.openxmlformats.org/officeDocument/2006/relationships/image" Target="../media/image27.gif"/><Relationship Id="rId5" Type="http://schemas.openxmlformats.org/officeDocument/2006/relationships/image" Target="../media/image16.gif"/><Relationship Id="rId6" Type="http://schemas.openxmlformats.org/officeDocument/2006/relationships/image" Target="../media/image31.gif"/><Relationship Id="rId7" Type="http://schemas.openxmlformats.org/officeDocument/2006/relationships/image" Target="../media/image28.gif"/><Relationship Id="rId8" Type="http://schemas.openxmlformats.org/officeDocument/2006/relationships/image" Target="../media/image29.gif"/><Relationship Id="rId10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Relationship Id="rId4" Type="http://schemas.openxmlformats.org/officeDocument/2006/relationships/image" Target="../media/image16.gif"/><Relationship Id="rId9" Type="http://schemas.openxmlformats.org/officeDocument/2006/relationships/image" Target="../media/image34.gif"/><Relationship Id="rId5" Type="http://schemas.openxmlformats.org/officeDocument/2006/relationships/image" Target="../media/image30.gif"/><Relationship Id="rId6" Type="http://schemas.openxmlformats.org/officeDocument/2006/relationships/image" Target="../media/image24.gif"/><Relationship Id="rId7" Type="http://schemas.openxmlformats.org/officeDocument/2006/relationships/image" Target="../media/image32.gif"/><Relationship Id="rId8" Type="http://schemas.openxmlformats.org/officeDocument/2006/relationships/image" Target="../media/image29.gif"/><Relationship Id="rId11" Type="http://schemas.openxmlformats.org/officeDocument/2006/relationships/image" Target="../media/image33.png"/><Relationship Id="rId10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gif"/><Relationship Id="rId4" Type="http://schemas.openxmlformats.org/officeDocument/2006/relationships/image" Target="../media/image37.gif"/><Relationship Id="rId5" Type="http://schemas.openxmlformats.org/officeDocument/2006/relationships/image" Target="../media/image41.gif"/><Relationship Id="rId6" Type="http://schemas.openxmlformats.org/officeDocument/2006/relationships/image" Target="../media/image52.gif"/><Relationship Id="rId7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sseinlopez/icd2023/blob/main/icd8.ipynb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github.com/husseinlopez/icd2024/blob/main/icd12.ipynb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1" Type="http://schemas.openxmlformats.org/officeDocument/2006/relationships/image" Target="../media/image25.png"/><Relationship Id="rId10" Type="http://schemas.openxmlformats.org/officeDocument/2006/relationships/image" Target="../media/image15.png"/><Relationship Id="rId13" Type="http://schemas.openxmlformats.org/officeDocument/2006/relationships/image" Target="../media/image23.png"/><Relationship Id="rId12" Type="http://schemas.openxmlformats.org/officeDocument/2006/relationships/image" Target="../media/image21.png"/><Relationship Id="rId15" Type="http://schemas.openxmlformats.org/officeDocument/2006/relationships/image" Target="../media/image22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Clasificador general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5165125" y="1727925"/>
            <a:ext cx="2781000" cy="2707200"/>
          </a:xfrm>
          <a:prstGeom prst="rect">
            <a:avLst/>
          </a:prstGeom>
          <a:noFill/>
          <a:ln cap="flat" cmpd="sng" w="9525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1321025" y="3108550"/>
            <a:ext cx="5017200" cy="1326600"/>
          </a:xfrm>
          <a:prstGeom prst="rect">
            <a:avLst/>
          </a:prstGeom>
          <a:noFill/>
          <a:ln cap="flat" cmpd="sng" w="9525">
            <a:solidFill>
              <a:srgbClr val="0277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40"/>
          <p:cNvGrpSpPr/>
          <p:nvPr/>
        </p:nvGrpSpPr>
        <p:grpSpPr>
          <a:xfrm>
            <a:off x="1471675" y="3237400"/>
            <a:ext cx="835050" cy="983300"/>
            <a:chOff x="1677225" y="3918000"/>
            <a:chExt cx="835050" cy="983300"/>
          </a:xfrm>
        </p:grpSpPr>
        <p:sp>
          <p:nvSpPr>
            <p:cNvPr id="327" name="Google Shape;327;p40"/>
            <p:cNvSpPr txBox="1"/>
            <p:nvPr/>
          </p:nvSpPr>
          <p:spPr>
            <a:xfrm>
              <a:off x="1677225" y="3918000"/>
              <a:ext cx="7491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Roboto"/>
                  <a:ea typeface="Roboto"/>
                  <a:cs typeface="Roboto"/>
                  <a:sym typeface="Roboto"/>
                </a:rPr>
                <a:t>Dataset A</a:t>
              </a:r>
              <a:endParaRPr i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896075" y="41879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048475" y="43403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200875" y="44927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40"/>
          <p:cNvGrpSpPr/>
          <p:nvPr/>
        </p:nvGrpSpPr>
        <p:grpSpPr>
          <a:xfrm>
            <a:off x="5246475" y="1801650"/>
            <a:ext cx="861000" cy="990825"/>
            <a:chOff x="4803025" y="3250725"/>
            <a:chExt cx="861000" cy="990825"/>
          </a:xfrm>
        </p:grpSpPr>
        <p:sp>
          <p:nvSpPr>
            <p:cNvPr id="332" name="Google Shape;332;p40"/>
            <p:cNvSpPr txBox="1"/>
            <p:nvPr/>
          </p:nvSpPr>
          <p:spPr>
            <a:xfrm>
              <a:off x="4803025" y="3250725"/>
              <a:ext cx="8010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Roboto"/>
                  <a:ea typeface="Roboto"/>
                  <a:cs typeface="Roboto"/>
                  <a:sym typeface="Roboto"/>
                </a:rPr>
                <a:t>Dataset B</a:t>
              </a:r>
              <a:endParaRPr i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047825" y="35281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200225" y="36805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352625" y="38329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40"/>
          <p:cNvSpPr/>
          <p:nvPr/>
        </p:nvSpPr>
        <p:spPr>
          <a:xfrm>
            <a:off x="3285875" y="3510200"/>
            <a:ext cx="992100" cy="4377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</a:rPr>
              <a:t>Inference algorithm</a:t>
            </a:r>
            <a:endParaRPr sz="1000">
              <a:solidFill>
                <a:srgbClr val="F3F3F3"/>
              </a:solidFill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5257125" y="3510200"/>
            <a:ext cx="992100" cy="4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</a:rPr>
              <a:t>Classifier</a:t>
            </a:r>
            <a:endParaRPr b="1" sz="1000">
              <a:solidFill>
                <a:srgbClr val="434343"/>
              </a:solidFill>
            </a:endParaRPr>
          </a:p>
        </p:txBody>
      </p:sp>
      <p:cxnSp>
        <p:nvCxnSpPr>
          <p:cNvPr id="338" name="Google Shape;338;p40"/>
          <p:cNvCxnSpPr/>
          <p:nvPr/>
        </p:nvCxnSpPr>
        <p:spPr>
          <a:xfrm>
            <a:off x="6413000" y="3729050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0"/>
          <p:cNvSpPr txBox="1"/>
          <p:nvPr/>
        </p:nvSpPr>
        <p:spPr>
          <a:xfrm>
            <a:off x="7152175" y="3609800"/>
            <a:ext cx="59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Result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40"/>
          <p:cNvCxnSpPr/>
          <p:nvPr/>
        </p:nvCxnSpPr>
        <p:spPr>
          <a:xfrm>
            <a:off x="5763175" y="2951200"/>
            <a:ext cx="0" cy="42810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0"/>
          <p:cNvCxnSpPr/>
          <p:nvPr/>
        </p:nvCxnSpPr>
        <p:spPr>
          <a:xfrm>
            <a:off x="4441750" y="3729050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0"/>
          <p:cNvCxnSpPr/>
          <p:nvPr/>
        </p:nvCxnSpPr>
        <p:spPr>
          <a:xfrm>
            <a:off x="2470500" y="3729050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0"/>
          <p:cNvSpPr txBox="1"/>
          <p:nvPr/>
        </p:nvSpPr>
        <p:spPr>
          <a:xfrm>
            <a:off x="1321025" y="4511350"/>
            <a:ext cx="72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7064600" y="4506200"/>
            <a:ext cx="72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¿Qué es clasificación?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el </a:t>
            </a:r>
            <a:r>
              <a:rPr b="1" lang="en" sz="16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aprendizaje supervisado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la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clasificación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el proceso de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identificar 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cuál de un conjunto de clases pertenece una nueva </a:t>
            </a:r>
            <a:r>
              <a:rPr b="1" lang="en" sz="16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observación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(fase de prueba), a partir de un conjunto de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que contiene </a:t>
            </a:r>
            <a:r>
              <a:rPr b="1" lang="en" sz="1600">
                <a:solidFill>
                  <a:srgbClr val="E76A28"/>
                </a:solidFill>
                <a:latin typeface="Albert Sans"/>
                <a:ea typeface="Albert Sans"/>
                <a:cs typeface="Albert Sans"/>
                <a:sym typeface="Albert Sans"/>
              </a:rPr>
              <a:t>observaciones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cuya clase se conoce (fase de entrenamiento).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Fase de entrenamiento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entrenamiento se lleva a cabo utilizando datos de entrenamiento  </a:t>
            </a:r>
            <a:b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     pares de vectores de características       y sus correspondientes etiquetas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partir de los datos de entrenamiento     se construye un modelo utilizando métodos de inferencia supervisada,     , antes de utilizarlo en la </a:t>
            </a:r>
            <a:r>
              <a:rPr b="1"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fase de prueba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parámetros del modelo     deben aprenderse para minimizar el error de clasificación en      si se ha utilizado un </a:t>
            </a: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algoritmo paramétrico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para construir modelos. 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cambio, los </a:t>
            </a:r>
            <a:r>
              <a:rPr b="1" lang="en" sz="15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algoritmos no paramétricos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toman como parámetro los datos de entrenamiento etiquetados             sin más entrenamiento.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mathcal{T} = \{ (\mathcal{X}_i,y_i)^n_{i=1} \}"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000" y="1664899"/>
            <a:ext cx="1472425" cy="20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064" y="1984248"/>
            <a:ext cx="137160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X}_i" id="361" name="Google Shape;3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352" y="1946575"/>
            <a:ext cx="201168" cy="18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" id="362" name="Google Shape;3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8050" y="1965950"/>
            <a:ext cx="146304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T}" id="363" name="Google Shape;36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9160" y="2208300"/>
            <a:ext cx="16459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I}" id="364" name="Google Shape;36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1416" y="2468880"/>
            <a:ext cx="16459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" id="365" name="Google Shape;36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0752" y="2743200"/>
            <a:ext cx="100584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T}" id="366" name="Google Shape;36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7480" y="2999232"/>
            <a:ext cx="16459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 = \mathcal{T}" id="367" name="Google Shape;367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12464" y="3813048"/>
            <a:ext cx="548640" cy="16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Fase de prueba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pruebas se realizan utilizando un modelo entrenado con parámetros    , que asigna cada nuevo vector de características      a un conjunto de etiquetas de clase                        con sus correspondientes puntuaciones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    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 el método de inferencia    . A continuación, las puntuaciones  calculadas se utilizan para obtener la puntuación máxima y seleccionar la etiqueta de clase      correspondiente como salida de la clasificación.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\lambda"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20" y="1691640"/>
            <a:ext cx="100584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X}_i"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728" y="1965960"/>
            <a:ext cx="201168" cy="18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Y} = {y^1,...,y^c}" id="377" name="Google Shape;3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952" y="2212450"/>
            <a:ext cx="1188720" cy="225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P}_i = {p^1_i,...,p^c_i}" id="378" name="Google Shape;3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0160" y="2468880"/>
            <a:ext cx="1280159" cy="247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i(y|\mathcal{X}_i,\lambda) = \mathcal{I}(\mathcal{X}_i,\lambda), \ \textup{for each} \ y \in \mathcal{Y}&#10;" id="379" name="Google Shape;37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8929" y="2697925"/>
            <a:ext cx="3246122" cy="213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I}" id="380" name="Google Shape;38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9352" y="3063240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P}_i" id="381" name="Google Shape;38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85075" y="3044952"/>
            <a:ext cx="210312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i" id="382" name="Google Shape;382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62656" y="3648456"/>
            <a:ext cx="164592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4725" y="3815825"/>
            <a:ext cx="2194560" cy="55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5939975" y="761850"/>
            <a:ext cx="2657700" cy="3501000"/>
          </a:xfrm>
          <a:prstGeom prst="rect">
            <a:avLst/>
          </a:prstGeom>
          <a:noFill/>
          <a:ln cap="flat" cmpd="sng" w="9525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546175" y="2194975"/>
            <a:ext cx="8051400" cy="2067900"/>
          </a:xfrm>
          <a:prstGeom prst="rect">
            <a:avLst/>
          </a:prstGeom>
          <a:noFill/>
          <a:ln cap="flat" cmpd="sng" w="9525">
            <a:solidFill>
              <a:srgbClr val="0277B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4"/>
          <p:cNvGrpSpPr/>
          <p:nvPr/>
        </p:nvGrpSpPr>
        <p:grpSpPr>
          <a:xfrm>
            <a:off x="707750" y="2760400"/>
            <a:ext cx="835050" cy="983300"/>
            <a:chOff x="1677225" y="3918000"/>
            <a:chExt cx="835050" cy="983300"/>
          </a:xfrm>
        </p:grpSpPr>
        <p:sp>
          <p:nvSpPr>
            <p:cNvPr id="392" name="Google Shape;392;p44"/>
            <p:cNvSpPr txBox="1"/>
            <p:nvPr/>
          </p:nvSpPr>
          <p:spPr>
            <a:xfrm>
              <a:off x="1677225" y="3918000"/>
              <a:ext cx="7491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Roboto"/>
                  <a:ea typeface="Roboto"/>
                  <a:cs typeface="Roboto"/>
                  <a:sym typeface="Roboto"/>
                </a:rPr>
                <a:t>Dataset A</a:t>
              </a:r>
              <a:endParaRPr i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1896075" y="41879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2048475" y="43403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2200875" y="449270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44"/>
          <p:cNvGrpSpPr/>
          <p:nvPr/>
        </p:nvGrpSpPr>
        <p:grpSpPr>
          <a:xfrm>
            <a:off x="6021325" y="867475"/>
            <a:ext cx="861000" cy="990825"/>
            <a:chOff x="4803025" y="3250725"/>
            <a:chExt cx="861000" cy="990825"/>
          </a:xfrm>
        </p:grpSpPr>
        <p:sp>
          <p:nvSpPr>
            <p:cNvPr id="397" name="Google Shape;397;p44"/>
            <p:cNvSpPr txBox="1"/>
            <p:nvPr/>
          </p:nvSpPr>
          <p:spPr>
            <a:xfrm>
              <a:off x="4803025" y="3250725"/>
              <a:ext cx="8010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Roboto"/>
                  <a:ea typeface="Roboto"/>
                  <a:cs typeface="Roboto"/>
                  <a:sym typeface="Roboto"/>
                </a:rPr>
                <a:t>Dataset B</a:t>
              </a:r>
              <a:endParaRPr i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5047825" y="35281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5200225" y="36805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5352625" y="3832950"/>
              <a:ext cx="311400" cy="408600"/>
            </a:xfrm>
            <a:prstGeom prst="snip1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44"/>
          <p:cNvSpPr/>
          <p:nvPr/>
        </p:nvSpPr>
        <p:spPr>
          <a:xfrm>
            <a:off x="2521950" y="2623775"/>
            <a:ext cx="2509800" cy="1318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Decision tree learning, </a:t>
            </a:r>
            <a:endParaRPr sz="1000">
              <a:solidFill>
                <a:srgbClr val="F3F3F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Bayesian learning, </a:t>
            </a:r>
            <a:endParaRPr sz="1000">
              <a:solidFill>
                <a:srgbClr val="F3F3F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Instance-based learning, </a:t>
            </a:r>
            <a:endParaRPr sz="1000">
              <a:solidFill>
                <a:srgbClr val="F3F3F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Support vector machines, </a:t>
            </a:r>
            <a:endParaRPr sz="1000">
              <a:solidFill>
                <a:srgbClr val="F3F3F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Artificial neural networks, </a:t>
            </a:r>
            <a:endParaRPr sz="1000">
              <a:solidFill>
                <a:srgbClr val="F3F3F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</a:pPr>
            <a:r>
              <a:rPr lang="en" sz="1000">
                <a:solidFill>
                  <a:srgbClr val="F3F3F3"/>
                </a:solidFill>
              </a:rPr>
              <a:t>Ensemble learning</a:t>
            </a:r>
            <a:endParaRPr sz="1000">
              <a:solidFill>
                <a:srgbClr val="F3F3F3"/>
              </a:solidFill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6031975" y="3033225"/>
            <a:ext cx="992100" cy="4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</a:rPr>
              <a:t>Classifier</a:t>
            </a:r>
            <a:endParaRPr b="1" sz="1000">
              <a:solidFill>
                <a:srgbClr val="434343"/>
              </a:solidFill>
            </a:endParaRPr>
          </a:p>
        </p:txBody>
      </p:sp>
      <p:cxnSp>
        <p:nvCxnSpPr>
          <p:cNvPr id="403" name="Google Shape;403;p44"/>
          <p:cNvCxnSpPr/>
          <p:nvPr/>
        </p:nvCxnSpPr>
        <p:spPr>
          <a:xfrm>
            <a:off x="7187850" y="3252075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44"/>
          <p:cNvSpPr txBox="1"/>
          <p:nvPr/>
        </p:nvSpPr>
        <p:spPr>
          <a:xfrm>
            <a:off x="8003225" y="3132825"/>
            <a:ext cx="59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Result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5" name="Google Shape;405;p44"/>
          <p:cNvCxnSpPr/>
          <p:nvPr/>
        </p:nvCxnSpPr>
        <p:spPr>
          <a:xfrm>
            <a:off x="6538025" y="2017025"/>
            <a:ext cx="0" cy="42810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4"/>
          <p:cNvCxnSpPr/>
          <p:nvPr/>
        </p:nvCxnSpPr>
        <p:spPr>
          <a:xfrm>
            <a:off x="5216588" y="3252075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4"/>
          <p:cNvCxnSpPr/>
          <p:nvPr/>
        </p:nvCxnSpPr>
        <p:spPr>
          <a:xfrm>
            <a:off x="1706575" y="3252050"/>
            <a:ext cx="651600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4"/>
          <p:cNvSpPr txBox="1"/>
          <p:nvPr/>
        </p:nvSpPr>
        <p:spPr>
          <a:xfrm>
            <a:off x="546175" y="4334000"/>
            <a:ext cx="72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7875875" y="4334000"/>
            <a:ext cx="72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0" y="539500"/>
            <a:ext cx="594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Algoritmos de inferencia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¿Hasta qué punto confiamos en el  clasificador aprendido?</a:t>
            </a:r>
            <a:endParaRPr b="1" sz="2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clasificadores (tanto supervisados como no supervisados) se aprenden (entrenan) en un conjunto de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finito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 clasificador, o modelo, aprendido debe probarse experimentalmente en una prueba diferente (datos de prueba).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rendimiento experimental sobre los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de prueba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una aproximación al rendimiento en datos desconocidos - comprueba la capacidad de generalización del clasificador.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necesita una función que evalúe experimentalmente el rendimiento del clasificador, e.g., su tasa de error, precisión, sensibilidad, especificidad.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 necesario comparar los clasificadores experimentalmente.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La evaluación es una prueba de hipótesis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23" y="1896224"/>
            <a:ext cx="2600874" cy="22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>
            <p:ph idx="2" type="subTitle"/>
          </p:nvPr>
        </p:nvSpPr>
        <p:spPr>
          <a:xfrm>
            <a:off x="877425" y="1896225"/>
            <a:ext cx="39939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/>
              <a:t>La evaluación debe tratarse como una </a:t>
            </a:r>
            <a:r>
              <a:rPr b="1" lang="en" sz="1500"/>
              <a:t>prueba de hipótesis</a:t>
            </a:r>
            <a:r>
              <a:rPr lang="en" sz="1500"/>
              <a:t> en estadística.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/>
              <a:t>El valor del parámetro poblacional debe deducirse estadísticamente a partir de las estadísticas de la muestra (i.e., un conjunto de entrenamiento).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4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Riesgo de sobreajuste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Aprender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 los datos de entrenamiento con demasiada precisión suele dar lugar a malos resultados de clasificación en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nuevos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¡El clasificador debe tener la capacidad de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generalizar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!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399" y="2762851"/>
            <a:ext cx="5378701" cy="1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4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Uso de los datos: conjuntos de entrenamiento y de prueba</a:t>
            </a:r>
            <a:endParaRPr b="1" sz="22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4437"/>
                </a:solidFill>
                <a:latin typeface="Albert Sans"/>
                <a:ea typeface="Albert Sans"/>
                <a:cs typeface="Albert Sans"/>
                <a:sym typeface="Albert Sans"/>
              </a:rPr>
              <a:t>Problema: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sólo se dispone de datos finitos y deben utilizarse tanto para el entrenamiento como para las pruebas.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 mayor número de datos de entrenamiento mejora la generalización.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Más datos de prueba dan una mejor estimación de la probabilidad de error de clasificación.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NUNCA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se debe evaluar el rendimiento de los clasificadores en función de los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la conclusión tendría un sesgo optimista.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División de los datos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Partición (división) del conjunto finito de datos disponible en subconjuntos de entrenamiento/prueba: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Hold out.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Cross validation.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Una vez finalizada la evaluación, todos </a:t>
            </a:r>
            <a:b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datos disponibles pueden utilizarse </a:t>
            </a:r>
            <a:b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 entrenar el clasificador final.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25" y="2482181"/>
            <a:ext cx="3713025" cy="182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087" y="152400"/>
            <a:ext cx="3653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Hold out method</a:t>
            </a:r>
            <a:endParaRPr b="1" i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datos se dividen </a:t>
            </a: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aleatoriamente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dos conjuntos independientes.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(e.g., 2/3 de los datos) para la construcción del modelo estadístico, i.e., el aprendizaje del clasificador.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Generalmente la proporción de los datos es mayor al conjunto de prueba.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prueba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(e.g., 1/3 de los datos) se utiliza para estimar la precisión del clasificador.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b="0" l="14420" r="0" t="0"/>
          <a:stretch/>
        </p:blipFill>
        <p:spPr>
          <a:xfrm>
            <a:off x="4465413" y="3585825"/>
            <a:ext cx="3763776" cy="12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 b="28354" l="16171" r="6893" t="41111"/>
          <a:stretch/>
        </p:blipFill>
        <p:spPr>
          <a:xfrm>
            <a:off x="680750" y="4261104"/>
            <a:ext cx="358869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687750" y="3743050"/>
            <a:ext cx="217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277BD"/>
                </a:solidFill>
                <a:latin typeface="Epilogue"/>
                <a:ea typeface="Epilogue"/>
                <a:cs typeface="Epilogue"/>
                <a:sym typeface="Epilogue"/>
              </a:rPr>
              <a:t>DATASET COMPLETO</a:t>
            </a:r>
            <a:endParaRPr b="1" sz="1100">
              <a:solidFill>
                <a:srgbClr val="0277BD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K-fold cross validation</a:t>
            </a:r>
            <a:endParaRPr b="1" i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se divide </a:t>
            </a: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aleatoriamente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conjuntos disjuntos de igual tamaño en los que cada parte tiene aproximadamente la misma distribución de clases.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clasificador se evalúa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veces, cada vez con un conjunto diferente que se utiliza como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prueba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rendimiento del clasificador es la media de estos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conjuntos.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74" y="3576750"/>
            <a:ext cx="4420149" cy="10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5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Leave-one-out</a:t>
            </a:r>
            <a:endParaRPr b="1" i="1" sz="2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 caso especial de validación cruzada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-fold con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 = 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donde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el número total de muestras del conjunto de datos.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realizan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experimentos utilizando n - 1 muestras para el entrenamiento y la muestra restante para las pruebas.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 bastante costosa desde el punto de vista computacional.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00" y="3517925"/>
            <a:ext cx="28575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Bootstrap method</a:t>
            </a:r>
            <a:endParaRPr b="1" i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651875" y="1552850"/>
            <a:ext cx="7905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Utiliza el muestreo con sustitución para formar 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entrenamiento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Dado: el </a:t>
            </a: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conjunto de entrenamiento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que consta de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entradas.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Bootstrap genera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nuevos conjuntos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</a:t>
            </a:r>
            <a:r>
              <a:rPr baseline="-25000"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cada uno de tamaño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n’ &lt; n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muestreando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uniformemente con reemplazo.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Como consecuencia, algunas entradas pueden repetirse en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</a:t>
            </a:r>
            <a:r>
              <a:rPr baseline="-25000"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un caso especial (632 boosting) cuando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n′ = 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para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grandes, se espera que </a:t>
            </a:r>
            <a:r>
              <a:rPr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</a:t>
            </a:r>
            <a:r>
              <a:rPr baseline="-25000" i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tenga 1 - 1 ≈ 63,2% de muestras únicas. El resto son duplicados.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modelos estadísticos (e.g., clasificadores, regresores) se aprenden utilizando las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muestras bootstrap anteriores.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último, los modelos se combinan, e.g., promediando los resultados (regresión) o votando (clasificación).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Resumen de los métodos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62" y="1520100"/>
            <a:ext cx="5287475" cy="30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type="title"/>
          </p:nvPr>
        </p:nvSpPr>
        <p:spPr>
          <a:xfrm>
            <a:off x="1705350" y="1307100"/>
            <a:ext cx="5733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Métricas</a:t>
            </a:r>
            <a:endParaRPr sz="4800"/>
          </a:p>
        </p:txBody>
      </p:sp>
      <p:sp>
        <p:nvSpPr>
          <p:cNvPr id="494" name="Google Shape;494;p55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5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5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Retomando el </a:t>
            </a:r>
            <a:r>
              <a:rPr b="1" i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accuracy</a:t>
            </a:r>
            <a:endParaRPr b="1" i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04" name="Google Shape;504;p56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exactitud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es el porcentaje de clasificaciones correctas.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tasa de error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 el porcentaje de clasificaciones incorrectas.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Accuracy = 1 - Error rate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Problemas con estas métricas: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Asume costes iguales para la clasificación errónea.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Supone una distribución de clases relativamente uniforme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(e.g., 0.5% de pacientes con una determinada enfermedad).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 pueden derivar otras métricas de la matriz de confusión.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Matriz de confusión </a:t>
            </a:r>
            <a:r>
              <a:rPr b="1" lang="en" sz="2600">
                <a:solidFill>
                  <a:srgbClr val="0277BD"/>
                </a:solidFill>
                <a:latin typeface="Epilogue"/>
                <a:ea typeface="Epilogue"/>
                <a:cs typeface="Epilogue"/>
                <a:sym typeface="Epilogue"/>
              </a:rPr>
              <a:t>(caso binario)</a:t>
            </a:r>
            <a:endParaRPr b="1" sz="3000">
              <a:solidFill>
                <a:srgbClr val="0277BD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Una matriz de confusión, o matriz de error, es un diseño de tabla específico que permite visualizar el rendimiento de un modelo de clasificación.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512" name="Google Shape;512;p57"/>
          <p:cNvGraphicFramePr/>
          <p:nvPr/>
        </p:nvGraphicFramePr>
        <p:xfrm>
          <a:off x="1536038" y="25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{4DDB3BA7-A05F-4EFF-9FC9-0FB20B00B292}</a:tableStyleId>
              </a:tblPr>
              <a:tblGrid>
                <a:gridCol w="828675"/>
                <a:gridCol w="1057275"/>
                <a:gridCol w="1457325"/>
                <a:gridCol w="1428750"/>
                <a:gridCol w="1295400"/>
              </a:tblGrid>
              <a:tr h="15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</a:t>
                      </a:r>
                      <a:endParaRPr/>
                    </a:p>
                  </a:txBody>
                  <a:tcPr marT="45725" marB="45725" marR="91450" marL="914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6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Positive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5725" marB="45725" marR="91450" marL="914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Negative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5725" marB="45725" marR="91450" marL="914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8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</a:t>
                      </a:r>
                      <a:endParaRPr/>
                    </a:p>
                  </a:txBody>
                  <a:tcPr marT="45725" marB="45725" marR="91450" marL="91450" anchor="ctr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Positive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positive (TP)</a:t>
                      </a:r>
                      <a:endParaRPr/>
                    </a:p>
                  </a:txBody>
                  <a:tcPr marT="45725" marB="45725" marR="91450" marL="914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negative (FN)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37373"/>
                          </a:solidFill>
                        </a:rPr>
                        <a:t>Sensitivity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Negative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 (FP) 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negative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(FN)</a:t>
                      </a:r>
                      <a:endParaRPr/>
                    </a:p>
                  </a:txBody>
                  <a:tcPr marT="45725" marB="45725" marR="91450" marL="914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37373"/>
                          </a:solidFill>
                        </a:rPr>
                        <a:t>Specificity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37373"/>
                          </a:solidFill>
                        </a:rPr>
                        <a:t>Precision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37373"/>
                          </a:solidFill>
                        </a:rPr>
                        <a:t>F-measure</a:t>
                      </a:r>
                      <a:endParaRPr>
                        <a:solidFill>
                          <a:srgbClr val="737373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58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Matriz de confusión </a:t>
            </a:r>
            <a:r>
              <a:rPr b="1" lang="en" sz="2600">
                <a:solidFill>
                  <a:srgbClr val="0277BD"/>
                </a:solidFill>
                <a:latin typeface="Epilogue"/>
                <a:ea typeface="Epilogue"/>
                <a:cs typeface="Epilogue"/>
                <a:sym typeface="Epilogue"/>
              </a:rPr>
              <a:t>(tipos de errores)</a:t>
            </a:r>
            <a:endParaRPr b="1" sz="3000">
              <a:solidFill>
                <a:srgbClr val="0277BD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19" name="Google Shape;519;p58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primer tipo de error es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rechazo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 una hipótesis nula verdadera. El segundo es 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NO rechazo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de una hipótesis nula falsa.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Como ejemplo, un error de tipo I corresponde a condenar a un acusado inocente; mientras que un tipo II corresponde a absolver a un criminal.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aphicFrame>
        <p:nvGraphicFramePr>
          <p:cNvPr id="520" name="Google Shape;520;p58"/>
          <p:cNvGraphicFramePr/>
          <p:nvPr/>
        </p:nvGraphicFramePr>
        <p:xfrm>
          <a:off x="2190750" y="14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{4DDB3BA7-A05F-4EFF-9FC9-0FB20B00B292}</a:tableStyleId>
              </a:tblPr>
              <a:tblGrid>
                <a:gridCol w="895350"/>
                <a:gridCol w="1123950"/>
                <a:gridCol w="1371600"/>
                <a:gridCol w="1371600"/>
              </a:tblGrid>
              <a:tr h="29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47625" marB="47625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47625" marB="47625" marR="95250" marL="952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</a:t>
                      </a:r>
                      <a:endParaRPr/>
                    </a:p>
                  </a:txBody>
                  <a:tcPr marT="47625" marB="47625" marR="95250" marL="952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9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47625" marB="47625" marR="95250" marL="95250"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47625" marB="47625" marR="95250" marL="95250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Positive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7625" marB="47625" marR="95250" marL="95250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Negative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7625" marB="47625" marR="95250" marL="95250"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</a:t>
                      </a:r>
                      <a:endParaRPr/>
                    </a:p>
                  </a:txBody>
                  <a:tcPr marT="47625" marB="47625" marR="95250" marL="95250" anchor="ctr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Positive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7625" marB="47625" marR="95250" marL="952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47625" marB="47625" marR="95250" marL="952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(error type I)</a:t>
                      </a:r>
                      <a:endParaRPr/>
                    </a:p>
                  </a:txBody>
                  <a:tcPr marT="47625" marB="47625" marR="95250" marL="95250" anchor="ctr"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Negative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47625" marB="47625" marR="95250" marL="95250" anchor="ctr"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(error type II)</a:t>
                      </a:r>
                      <a:endParaRPr/>
                    </a:p>
                  </a:txBody>
                  <a:tcPr marT="47625" marB="47625" marR="95250" marL="95250" anchor="ctr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</a:txBody>
                  <a:tcPr marT="47625" marB="47625" marR="95250" marL="952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59"/>
          <p:cNvSpPr txBox="1"/>
          <p:nvPr/>
        </p:nvSpPr>
        <p:spPr>
          <a:xfrm>
            <a:off x="717750" y="1171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Accuracy (ACC):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Sensitivity, recall, o true positive rate (TPR):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Speci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icity o true negative rate (TNR):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Precision o positive predictive value (PPV):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F1 score es la media armónica </a:t>
            </a:r>
            <a:b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entre precision and sensitivity: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{\displaystyle \mathrm {TNR} ={\frac {\mathrm {TN} }{\mathrm {N} }}={\frac {\mathrm {TN} }{\mathrm {TN} +\mathrm {FP} }}}" id="527" name="Google Shape;5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238" y="2416963"/>
            <a:ext cx="2013119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\mathrm {TPR} ={\frac {\mathrm {TP} }{\mathrm {P} }}={\frac {\mathrm {TP} }{\mathrm {TP} +\mathrm {FN} }}}" id="528" name="Google Shape;52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200" y="1781450"/>
            <a:ext cx="19872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\mathrm {PPV} ={\frac {\mathrm {TP} }{\mathrm {TP} +\mathrm {FP} }}}" id="529" name="Google Shape;52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475" y="2930050"/>
            <a:ext cx="1412639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\mathrm {ACC} ={\frac {\mathrm {TP} +\mathrm {TN} }{\mathrm {P} +\mathrm {N} }}={\frac {\mathrm {TP} +\mathrm {TN} }{\mathrm {TP} +\mathrm {TN} +\mathrm {FP} +\mathrm {FN} }}}" id="530" name="Google Shape;53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550" y="1160725"/>
            <a:ext cx="3512158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\mathrm {F} _{1}=2\cdot {\frac {\mathrm {PPV} \cdot \mathrm {TPR} }{\mathrm {PPV} +\mathrm {TPR} }}={\frac {2\mathrm {TP} }{2\mathrm {TP} +\mathrm {FP} +\mathrm {FN} }}}" id="531" name="Google Shape;53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6663" y="3530525"/>
            <a:ext cx="3373919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813" y="927675"/>
            <a:ext cx="4928374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60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Costes desiguales de las decisiones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38" name="Google Shape;538;p6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Diagnóstico médico: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coste de una indicación falsa de cáncer de mama en el cribado de la población es menor que el coste de pasar por alto una enfermedad verdadera.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Defensa contra misiles aéreos: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El coste de no detectar un ataque real es mucho mayor que el de una falsa alarma.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1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Problema de la distribución de clases desconocida</a:t>
            </a:r>
            <a:endParaRPr b="1" sz="28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45" name="Google Shape;545;p61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muchas circunstancias, se desconoce la distribución de clases, e.g., un filtro de spam de correo electrónico.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 modelos estadísticos deben aprenderse de antemano.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Diagnóstico médico: 95 % sano, 5 % enfermedad.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Comercio electrónico: el 99 % no compra, el 1 % compra.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Seguridad: el 99.999 % de los ciudadanos no son terroristas.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Una situación similar ocurre con los clasificadores multiclase. La clase mayoritaria puede acertar el 99 %, pero es inútil.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62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Dealing with the imbalance:</a:t>
            </a: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b="1" lang="en" sz="2400">
                <a:solidFill>
                  <a:srgbClr val="999999"/>
                </a:solidFill>
                <a:latin typeface="Epilogue"/>
                <a:ea typeface="Epilogue"/>
                <a:cs typeface="Epilogue"/>
                <a:sym typeface="Epilogue"/>
              </a:rPr>
              <a:t>sampling</a:t>
            </a:r>
            <a:endParaRPr b="1" sz="2400">
              <a:solidFill>
                <a:srgbClr val="999999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52" name="Google Shape;552;p6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Construir un conjunto de entrenamiento equilibrado para entrenar el clasificador.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Seleccione aleatoriamente el número deseado de casos de clase minoritaria.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Añada el mismo número de casos de clase mayoritaria seleccionados aleatoriamente.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Construya un conjunto de prueba equilibrado (diferente del conjunto de entrenamiento) para probar el clasificador.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63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Dealing with the imbalance: </a:t>
            </a:r>
            <a:r>
              <a:rPr b="1" i="1" lang="en" sz="2400">
                <a:solidFill>
                  <a:srgbClr val="999999"/>
                </a:solidFill>
                <a:latin typeface="Epilogue"/>
                <a:ea typeface="Epilogue"/>
                <a:cs typeface="Epilogue"/>
                <a:sym typeface="Epilogue"/>
              </a:rPr>
              <a:t>augmentation</a:t>
            </a:r>
            <a:endParaRPr b="1" i="1" sz="2400">
              <a:solidFill>
                <a:srgbClr val="999999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59" name="Google Shape;559;p63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Construir un conjunto de entrenamiento equilibrado para entrenar el clasificador.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Seleccione el número deseado de instancias de clase mayoritaria.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Añada el mismo número de casos sintéticos de clases minoritarias.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Construya un conjunto de prueba equilibrado (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sin incluir datos sintéticos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para probar el clasificador.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4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¿Es suficiente una métrica para evaluar </a:t>
            </a:r>
            <a:endParaRPr b="1" sz="24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el rendimiento de un clasificador?</a:t>
            </a:r>
            <a:endParaRPr b="1" sz="24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Las características escalares, como la exactitud, no proporcionan suficiente información.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Dos números -la tasa de verdaderos positivos y la tasa de falsos positivos- son mucho más informativos que un solo número.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Estos dos números se visualizan mejor mediante una curva, e.g., mediante una </a:t>
            </a:r>
            <a:r>
              <a:rPr i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Receiver Operating Characteristic </a:t>
            </a: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(ROC), que informa sobre: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Rendimiento para todos los posibles costes de clasificación errónea.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Rendimiento para todas las relaciones de clase posibles.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¿En qué condiciones el clasificador c1 supera al clasificador c2?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65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ROC – Receiver Operating Characteristic</a:t>
            </a:r>
            <a:endParaRPr b="1" i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Gráfico que muestra el TPR (aciertos) frente al FPR (falsas alarmas).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Caracteriza el grado de solapamiento de las clases para una única característica.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decisión se basa en un único umbral Θ (llamado también punto operativo).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Diferentes curvas ROC corresponden a diferentes clasificadores.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 curva única es el resultado de cambiar el umbral Θ.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66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ROC – Receiver Operating Characteristic</a:t>
            </a:r>
            <a:endParaRPr b="1" i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80" name="Google Shape;580;p66"/>
          <p:cNvPicPr preferRelativeResize="0"/>
          <p:nvPr/>
        </p:nvPicPr>
        <p:blipFill rotWithShape="1">
          <a:blip r:embed="rId3">
            <a:alphaModFix/>
          </a:blip>
          <a:srcRect b="6805" l="0" r="0" t="8449"/>
          <a:stretch/>
        </p:blipFill>
        <p:spPr>
          <a:xfrm>
            <a:off x="2735725" y="1634650"/>
            <a:ext cx="3672551" cy="31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586" name="Google Shape;586;p67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587" name="Google Shape;587;p67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7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67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6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/>
          <p:nvPr/>
        </p:nvSpPr>
        <p:spPr>
          <a:xfrm>
            <a:off x="4384588" y="1371763"/>
            <a:ext cx="3227400" cy="181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93" name="Google Shape;593;p67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599" name="Google Shape;599;p68"/>
          <p:cNvSpPr txBox="1"/>
          <p:nvPr/>
        </p:nvSpPr>
        <p:spPr>
          <a:xfrm>
            <a:off x="4813800" y="2102925"/>
            <a:ext cx="3743100" cy="157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05.00-Machine-Learning.ipynb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05.01-What-Is-Machine-Learning.ipynb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05.02-Introducing-Scikit-Learn.ipynb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Albert Sans"/>
              <a:buChar char="●"/>
            </a:pPr>
            <a:r>
              <a:rPr b="1" lang="en" sz="9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05.03-Hyperparameters-and-Model-Validation.ipynb</a:t>
            </a:r>
            <a:endParaRPr b="1" sz="95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05.04-Feature-Engineering.ipynb</a:t>
            </a:r>
            <a:endParaRPr sz="10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05.06-Linear-Regression.ipynb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"/>
          <p:cNvSpPr txBox="1"/>
          <p:nvPr>
            <p:ph type="title"/>
          </p:nvPr>
        </p:nvSpPr>
        <p:spPr>
          <a:xfrm>
            <a:off x="0" y="539500"/>
            <a:ext cx="34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¿El reto?</a:t>
            </a:r>
            <a:endParaRPr/>
          </a:p>
        </p:txBody>
      </p:sp>
      <p:sp>
        <p:nvSpPr>
          <p:cNvPr id="608" name="Google Shape;60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25" y="0"/>
            <a:ext cx="42977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013976"/>
            <a:ext cx="2635276" cy="21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241" name="Google Shape;241;p34"/>
          <p:cNvSpPr txBox="1"/>
          <p:nvPr>
            <p:ph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42" name="Google Shape;242;p34"/>
          <p:cNvGrpSpPr/>
          <p:nvPr/>
        </p:nvGrpSpPr>
        <p:grpSpPr>
          <a:xfrm>
            <a:off x="7731792" y="683864"/>
            <a:ext cx="709214" cy="351346"/>
            <a:chOff x="7731792" y="683864"/>
            <a:chExt cx="709214" cy="351346"/>
          </a:xfrm>
        </p:grpSpPr>
        <p:pic>
          <p:nvPicPr>
            <p:cNvPr id="243" name="Google Shape;243;p3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4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7727549" y="1711192"/>
            <a:ext cx="357774" cy="351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4"/>
          <p:cNvGrpSpPr/>
          <p:nvPr/>
        </p:nvGrpSpPr>
        <p:grpSpPr>
          <a:xfrm>
            <a:off x="6322547" y="1026306"/>
            <a:ext cx="709021" cy="693789"/>
            <a:chOff x="6322547" y="1123984"/>
            <a:chExt cx="709021" cy="693789"/>
          </a:xfrm>
        </p:grpSpPr>
        <p:pic>
          <p:nvPicPr>
            <p:cNvPr id="247" name="Google Shape;247;p3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 b="16523" l="18541" r="17368" t="16523"/>
          <a:stretch/>
        </p:blipFill>
        <p:spPr>
          <a:xfrm>
            <a:off x="8078796" y="3423404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6359455" y="1401613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125" y="0"/>
            <a:ext cx="2056851" cy="24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025" y="0"/>
            <a:ext cx="2056851" cy="245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575" y="-1"/>
            <a:ext cx="2056851" cy="244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3575" y="2682983"/>
            <a:ext cx="2056849" cy="245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125" y="2674825"/>
            <a:ext cx="2056849" cy="246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9025" y="2681850"/>
            <a:ext cx="2056849" cy="246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115" y="726613"/>
            <a:ext cx="3809775" cy="36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633" name="Google Shape;633;p72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634" name="Google Shape;634;p72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635" name="Google Shape;635;p72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6" name="Google Shape;636;p72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637" name="Google Shape;637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0" name="Google Shape;640;p72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2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2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2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6" name="Google Shape;646;p72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47" name="Google Shape;647;p72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648" name="Google Shape;648;p72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9" name="Google Shape;649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650" name="Google Shape;65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803" y="896665"/>
            <a:ext cx="6400399" cy="33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1770600" y="1307100"/>
            <a:ext cx="5602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4.1</a:t>
            </a:r>
            <a:r>
              <a:rPr lang="en" sz="4800">
                <a:solidFill>
                  <a:schemeClr val="lt2"/>
                </a:solidFill>
              </a:rPr>
              <a:t> </a:t>
            </a:r>
            <a:r>
              <a:rPr lang="en" sz="4800"/>
              <a:t>Modelos de clasificación</a:t>
            </a:r>
            <a:endParaRPr sz="2500"/>
          </a:p>
        </p:txBody>
      </p:sp>
      <p:sp>
        <p:nvSpPr>
          <p:cNvPr id="267" name="Google Shape;267;p36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271125" y="225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/>
        </p:nvSpPr>
        <p:spPr>
          <a:xfrm>
            <a:off x="0" y="1094100"/>
            <a:ext cx="8088000" cy="20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¿</a:t>
            </a:r>
            <a:r>
              <a:rPr b="1"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Qué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es </a:t>
            </a:r>
            <a:endParaRPr b="1" sz="5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     </a:t>
            </a:r>
            <a:r>
              <a:rPr b="1" lang="en" sz="6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Clasificación</a:t>
            </a: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b="1" sz="5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idx="2" type="subTitle"/>
          </p:nvPr>
        </p:nvSpPr>
        <p:spPr>
          <a:xfrm>
            <a:off x="3413225" y="2004950"/>
            <a:ext cx="23109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el problema de identificar a cuál de un conjunto de categorías pertenece una observación; e.g., asignar un correo electrónico a la clase "spam" o "no spam", o asignar un diagnóstico a un paciente determinado según sus características observadas.</a:t>
            </a:r>
            <a:endParaRPr sz="1200"/>
          </a:p>
        </p:txBody>
      </p:sp>
      <p:sp>
        <p:nvSpPr>
          <p:cNvPr id="283" name="Google Shape;283;p38"/>
          <p:cNvSpPr txBox="1"/>
          <p:nvPr>
            <p:ph idx="5" type="subTitle"/>
          </p:nvPr>
        </p:nvSpPr>
        <p:spPr>
          <a:xfrm>
            <a:off x="6156095" y="2004955"/>
            <a:ext cx="23775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 tipo de aprendizaje supervisado que se utiliza para asignar etiquetas a los datos. </a:t>
            </a:r>
            <a:br>
              <a:rPr lang="en" sz="1200"/>
            </a:br>
            <a:r>
              <a:rPr lang="en" sz="1200"/>
              <a:t>El objetivo es crear un modelo que pueda predecir la categoría de un nuevo dato, dado un conjunto de datos de entrenamiento con etiquetas conocidas.</a:t>
            </a:r>
            <a:endParaRPr sz="1200"/>
          </a:p>
        </p:txBody>
      </p:sp>
      <p:sp>
        <p:nvSpPr>
          <p:cNvPr id="284" name="Google Shape;284;p38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812845" y="2004954"/>
            <a:ext cx="23775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una tarea que implica asignar una etiqueta predefinida a un elemento de entrada en función de sus características. El objetivo es aprender a generalizar a partir de datos de entrenamiento para hacer predicciones precisas sobre nuevos datos no etiquetados.</a:t>
            </a:r>
            <a:endParaRPr sz="1200"/>
          </a:p>
        </p:txBody>
      </p:sp>
      <p:sp>
        <p:nvSpPr>
          <p:cNvPr id="286" name="Google Shape;286;p38"/>
          <p:cNvSpPr txBox="1"/>
          <p:nvPr>
            <p:ph idx="7" type="subTitle"/>
          </p:nvPr>
        </p:nvSpPr>
        <p:spPr>
          <a:xfrm>
            <a:off x="812851" y="12622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ChatGPT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7" name="Google Shape;287;p38"/>
          <p:cNvSpPr txBox="1"/>
          <p:nvPr>
            <p:ph idx="8" type="subTitle"/>
          </p:nvPr>
        </p:nvSpPr>
        <p:spPr>
          <a:xfrm>
            <a:off x="3488691" y="12622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Wikipedia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8" name="Google Shape;288;p38"/>
          <p:cNvSpPr txBox="1"/>
          <p:nvPr>
            <p:ph idx="9" type="subTitle"/>
          </p:nvPr>
        </p:nvSpPr>
        <p:spPr>
          <a:xfrm>
            <a:off x="6160355" y="12622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Gemini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6090300" y="4422300"/>
            <a:ext cx="231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https://gemini.google.com/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656125" y="4422300"/>
            <a:ext cx="18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https://en.wikipedia.org/wiki/Statistical_classification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985500" y="4422300"/>
            <a:ext cx="18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https://chat.openai.com/</a:t>
            </a:r>
            <a:endParaRPr sz="10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0" y="5395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Un primer caso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98" name="Google Shape;298;p39"/>
          <p:cNvGrpSpPr/>
          <p:nvPr/>
        </p:nvGrpSpPr>
        <p:grpSpPr>
          <a:xfrm>
            <a:off x="1041601" y="1501070"/>
            <a:ext cx="7060799" cy="3401174"/>
            <a:chOff x="973576" y="2882570"/>
            <a:chExt cx="7060799" cy="3401174"/>
          </a:xfrm>
        </p:grpSpPr>
        <p:grpSp>
          <p:nvGrpSpPr>
            <p:cNvPr id="299" name="Google Shape;299;p39"/>
            <p:cNvGrpSpPr/>
            <p:nvPr/>
          </p:nvGrpSpPr>
          <p:grpSpPr>
            <a:xfrm>
              <a:off x="973576" y="3146244"/>
              <a:ext cx="2217200" cy="3137500"/>
              <a:chOff x="440176" y="3146244"/>
              <a:chExt cx="2217200" cy="3137500"/>
            </a:xfrm>
          </p:grpSpPr>
          <p:pic>
            <p:nvPicPr>
              <p:cNvPr id="300" name="Google Shape;300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83588" y="3234756"/>
                <a:ext cx="426700" cy="684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25500" y="3711756"/>
                <a:ext cx="458093" cy="684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0696" y="3711744"/>
                <a:ext cx="494813" cy="5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25716" y="3146244"/>
                <a:ext cx="757886" cy="5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1900" y="4277250"/>
                <a:ext cx="565500" cy="565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3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83600" y="3919394"/>
                <a:ext cx="684650" cy="684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3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30700" y="5224571"/>
                <a:ext cx="494800" cy="510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3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025500" y="4956166"/>
                <a:ext cx="684650" cy="5017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988887" y="5457888"/>
                <a:ext cx="757875" cy="504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710150" y="4840774"/>
                <a:ext cx="613650" cy="613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39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1746775" y="5470669"/>
                <a:ext cx="910601" cy="47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3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40176" y="5735044"/>
                <a:ext cx="548700" cy="548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2" name="Google Shape;312;p39"/>
            <p:cNvSpPr/>
            <p:nvPr/>
          </p:nvSpPr>
          <p:spPr>
            <a:xfrm>
              <a:off x="4584525" y="4243175"/>
              <a:ext cx="1209000" cy="865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27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Classification model</a:t>
              </a:r>
              <a:endParaRPr sz="1200"/>
            </a:p>
          </p:txBody>
        </p:sp>
        <p:pic>
          <p:nvPicPr>
            <p:cNvPr id="313" name="Google Shape;313;p3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807975" y="2882570"/>
              <a:ext cx="762100" cy="762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4" name="Google Shape;314;p39"/>
            <p:cNvCxnSpPr/>
            <p:nvPr/>
          </p:nvCxnSpPr>
          <p:spPr>
            <a:xfrm flipH="1">
              <a:off x="5189025" y="3742175"/>
              <a:ext cx="1500" cy="424800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5" name="Google Shape;315;p39"/>
            <p:cNvCxnSpPr/>
            <p:nvPr/>
          </p:nvCxnSpPr>
          <p:spPr>
            <a:xfrm>
              <a:off x="6066000" y="4676075"/>
              <a:ext cx="933900" cy="0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6" name="Google Shape;316;p39"/>
            <p:cNvSpPr txBox="1"/>
            <p:nvPr/>
          </p:nvSpPr>
          <p:spPr>
            <a:xfrm>
              <a:off x="7272375" y="4463675"/>
              <a:ext cx="762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cat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9"/>
            <p:cNvCxnSpPr/>
            <p:nvPr/>
          </p:nvCxnSpPr>
          <p:spPr>
            <a:xfrm>
              <a:off x="3378150" y="4676075"/>
              <a:ext cx="933900" cy="0"/>
            </a:xfrm>
            <a:prstGeom prst="straightConnector1">
              <a:avLst/>
            </a:prstGeom>
            <a:noFill/>
            <a:ln cap="flat" cmpd="sng" w="19050">
              <a:solidFill>
                <a:srgbClr val="42424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